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1" d="100"/>
          <a:sy n="51" d="100"/>
        </p:scale>
        <p:origin x="-2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1CFF3F-E3BD-4CBD-BDAA-53E864EFBA26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8DCB91-7C56-4FE9-ADEA-739EACDFE38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4DC2B5-0846-43A2-AFBA-D97B9A141632}" type="slidenum">
              <a:rPr lang="en-US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135671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4DC2B5-0846-43A2-AFBA-D97B9A141632}" type="slidenum">
              <a:rPr lang="en-US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221413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4DC2B5-0846-43A2-AFBA-D97B9A141632}" type="slidenum">
              <a:rPr lang="en-US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562932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23FFE-77D4-41B0-A27C-AAEE0FD55773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7D907-18D4-434A-A1AF-AD110B906A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23FFE-77D4-41B0-A27C-AAEE0FD55773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7D907-18D4-434A-A1AF-AD110B906A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23FFE-77D4-41B0-A27C-AAEE0FD55773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7D907-18D4-434A-A1AF-AD110B906A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23FFE-77D4-41B0-A27C-AAEE0FD55773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7D907-18D4-434A-A1AF-AD110B906A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23FFE-77D4-41B0-A27C-AAEE0FD55773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7D907-18D4-434A-A1AF-AD110B906A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23FFE-77D4-41B0-A27C-AAEE0FD55773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7D907-18D4-434A-A1AF-AD110B906A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23FFE-77D4-41B0-A27C-AAEE0FD55773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7D907-18D4-434A-A1AF-AD110B906A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23FFE-77D4-41B0-A27C-AAEE0FD55773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7D907-18D4-434A-A1AF-AD110B906A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23FFE-77D4-41B0-A27C-AAEE0FD55773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7D907-18D4-434A-A1AF-AD110B906A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23FFE-77D4-41B0-A27C-AAEE0FD55773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7D907-18D4-434A-A1AF-AD110B906A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23FFE-77D4-41B0-A27C-AAEE0FD55773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17D907-18D4-434A-A1AF-AD110B906A0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923FFE-77D4-41B0-A27C-AAEE0FD55773}" type="datetimeFigureOut">
              <a:rPr lang="en-US" smtClean="0"/>
              <a:pPr/>
              <a:t>12-Jun-17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17D907-18D4-434A-A1AF-AD110B906A0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solidFill>
                  <a:srgbClr val="898989"/>
                </a:solidFill>
              </a:rPr>
              <a:t>Optimal management of neonatal jaundice: Importance</a:t>
            </a:r>
            <a:r>
              <a:rPr lang="en-US" dirty="0">
                <a:solidFill>
                  <a:srgbClr val="000000"/>
                </a:solidFill>
              </a:rPr>
              <a:t> </a:t>
            </a:r>
          </a:p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923570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 err="1"/>
              <a:t>Upto</a:t>
            </a:r>
            <a:r>
              <a:rPr lang="en-US" dirty="0"/>
              <a:t> 80% preterm neonates have jaundice</a:t>
            </a:r>
          </a:p>
          <a:p>
            <a:r>
              <a:rPr lang="en-US" dirty="0"/>
              <a:t>Many of these neonates  can be managed by phototherapy alone</a:t>
            </a:r>
          </a:p>
          <a:p>
            <a:r>
              <a:rPr lang="en-US" dirty="0"/>
              <a:t>Few neonates may require exchange transfusion in addition to phototherapy</a:t>
            </a:r>
          </a:p>
        </p:txBody>
      </p:sp>
    </p:spTree>
    <p:extLst>
      <p:ext uri="{BB962C8B-B14F-4D97-AF65-F5344CB8AC3E}">
        <p14:creationId xmlns:p14="http://schemas.microsoft.com/office/powerpoint/2010/main" xmlns="" val="39535766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Exchange transfusion </a:t>
            </a:r>
            <a:r>
              <a:rPr lang="en-US"/>
              <a:t>for </a:t>
            </a:r>
            <a:r>
              <a:rPr lang="en-US" smtClean="0"/>
              <a:t>jaundice </a:t>
            </a:r>
            <a:r>
              <a:rPr lang="en-US" dirty="0"/>
              <a:t>carries significant risk of mortality and morbidity in addition to the usual risks of blood transfusions</a:t>
            </a:r>
          </a:p>
          <a:p>
            <a:endParaRPr lang="en-US" dirty="0"/>
          </a:p>
          <a:p>
            <a:r>
              <a:rPr lang="en-US" dirty="0"/>
              <a:t>Effective use of Phototherapy in the management of NNJ can drastically decrease the need for ET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0611831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 smtClean="0"/>
              <a:t>Managing jaundice optimally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IN" dirty="0" smtClean="0"/>
              <a:t>Risk stratification</a:t>
            </a:r>
          </a:p>
          <a:p>
            <a:r>
              <a:rPr lang="en-IN" dirty="0" smtClean="0"/>
              <a:t>Timely identification</a:t>
            </a:r>
          </a:p>
          <a:p>
            <a:r>
              <a:rPr lang="en-IN" dirty="0" smtClean="0"/>
              <a:t>Effective use of phototherapy </a:t>
            </a:r>
          </a:p>
          <a:p>
            <a:pPr lvl="1"/>
            <a:r>
              <a:rPr lang="en-IN" dirty="0" smtClean="0"/>
              <a:t>Initiation as per guidelines</a:t>
            </a:r>
          </a:p>
          <a:p>
            <a:pPr lvl="1"/>
            <a:r>
              <a:rPr lang="en-IN" dirty="0" smtClean="0"/>
              <a:t>Dose and duration </a:t>
            </a:r>
          </a:p>
          <a:p>
            <a:pPr lvl="1"/>
            <a:r>
              <a:rPr lang="en-IN" dirty="0" smtClean="0"/>
              <a:t>Monitoring</a:t>
            </a:r>
          </a:p>
          <a:p>
            <a:r>
              <a:rPr lang="en-IN" dirty="0" smtClean="0"/>
              <a:t>Judicious use of exchange transfusion</a:t>
            </a:r>
          </a:p>
          <a:p>
            <a:r>
              <a:rPr lang="en-IN" dirty="0" smtClean="0"/>
              <a:t>Post discharge follow up</a:t>
            </a:r>
          </a:p>
          <a:p>
            <a:pPr>
              <a:buNone/>
            </a:pPr>
            <a:endParaRPr lang="en-IN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Why optimal management?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algn="just"/>
            <a:r>
              <a:rPr lang="en-US" dirty="0"/>
              <a:t>Adequate and timely treatment of jaundice is important.</a:t>
            </a:r>
          </a:p>
          <a:p>
            <a:pPr algn="just"/>
            <a:r>
              <a:rPr lang="en-US" dirty="0"/>
              <a:t>It helps prevent</a:t>
            </a:r>
          </a:p>
          <a:p>
            <a:pPr lvl="1" algn="just"/>
            <a:r>
              <a:rPr lang="en-US" dirty="0"/>
              <a:t>Acute neurological injury </a:t>
            </a:r>
          </a:p>
          <a:p>
            <a:pPr lvl="1" algn="just"/>
            <a:r>
              <a:rPr lang="en-US" dirty="0"/>
              <a:t>Long term neurological </a:t>
            </a:r>
            <a:r>
              <a:rPr lang="en-US" dirty="0" smtClean="0"/>
              <a:t>damage</a:t>
            </a:r>
          </a:p>
          <a:p>
            <a:r>
              <a:rPr lang="en-US" dirty="0" smtClean="0"/>
              <a:t>Effective usage of phototherapy can prevent  exchange transfusion and its associated risks</a:t>
            </a:r>
          </a:p>
          <a:p>
            <a:pPr lvl="1" algn="just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598755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89</Words>
  <Application>Microsoft Office PowerPoint</Application>
  <PresentationFormat>On-screen Show (4:3)</PresentationFormat>
  <Paragraphs>25</Paragraphs>
  <Slides>5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Optimal management of neonatal jaundice: Importance  </vt:lpstr>
      <vt:lpstr>Slide 2</vt:lpstr>
      <vt:lpstr>Slide 3</vt:lpstr>
      <vt:lpstr>Managing jaundice optimally</vt:lpstr>
      <vt:lpstr>Why optimal management?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Optimal management of neonatal jaundice: Importance</dc:title>
  <dc:creator>Owner</dc:creator>
  <cp:lastModifiedBy>Designo</cp:lastModifiedBy>
  <cp:revision>1</cp:revision>
  <dcterms:created xsi:type="dcterms:W3CDTF">2017-03-27T05:08:33Z</dcterms:created>
  <dcterms:modified xsi:type="dcterms:W3CDTF">2017-06-12T12:46:06Z</dcterms:modified>
</cp:coreProperties>
</file>